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89" r:id="rId3"/>
    <p:sldId id="290" r:id="rId4"/>
    <p:sldId id="291" r:id="rId5"/>
    <p:sldId id="292" r:id="rId6"/>
    <p:sldId id="259" r:id="rId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950A-8FA4-4184-90BC-E2EA062AD302}" type="datetimeFigureOut">
              <a:rPr lang="th-TH" smtClean="0"/>
              <a:pPr/>
              <a:t>27/11/67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F2EF3-7F57-4883-A02B-83E5617A34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2134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47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491BD-6194-4E51-ABE5-08A78BA5D13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477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077828-BA68-4FDB-B286-F99BFA8E39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กฎหมายสิ่งแวดล้อม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สงวนลิขสิทธิ์ โดย บริษัท เอไอเอ็ม คอนซัลแตนท์ จำกัด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B0AFA1-087E-401B-9EE8-E2A9F81D286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0052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1307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12625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7073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9775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4727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8349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71205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93909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88386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27020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149452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2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6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533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2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4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ระเบียบคณะกรรมการกองทุนสงเคราะห์ลูกจ้าง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ว่า</a:t>
            </a:r>
            <a:r>
              <a:rPr lang="th-TH" altLang="en-US" sz="3400" dirty="0">
                <a:solidFill>
                  <a:prstClr val="black"/>
                </a:solidFill>
              </a:rPr>
              <a:t>ด้วยการนำส่งเงินสะสม เงินสมทบ และเงินเพิ่มเข้ากองทุนสงเคราะห์ลูกจ้าง พ.ศ. 2567     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>
                <a:solidFill>
                  <a:prstClr val="black"/>
                </a:solidFill>
              </a:rPr>
              <a:t> </a:t>
            </a:r>
            <a:r>
              <a:rPr lang="en-US" altLang="en-US" sz="3400" dirty="0" smtClean="0">
                <a:solidFill>
                  <a:prstClr val="black"/>
                </a:solidFill>
              </a:rPr>
              <a:t>23 </a:t>
            </a:r>
            <a:r>
              <a:rPr lang="th-TH" altLang="en-US" sz="3400" dirty="0" smtClean="0">
                <a:solidFill>
                  <a:prstClr val="black"/>
                </a:solidFill>
              </a:rPr>
              <a:t>พฤศจิกายน 2567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/>
              <a:t>ระเบียบนี้</a:t>
            </a:r>
            <a:r>
              <a:rPr lang="th-TH" dirty="0"/>
              <a:t>ให้ใช้บังคับตั้งแต่วันที่ 1 ตุลาคม พ.ศ. 2568 เป็นต้น</a:t>
            </a:r>
            <a:r>
              <a:rPr lang="th-TH" dirty="0" smtClean="0"/>
              <a:t>ไป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ทุกครั้งที่มีการจ่ายค่าจ้าง นายจ้างหักค่าจ้างของลูกจ้างซึ่งเป็นสมาชิกกองทุนตามจำนวนที่จะต้องนำส่งเป็นเงินสะสมที่ระบุในแบบรายการแสดงรายชื่อลูกจ้าง (สกล.๓) และแบบรายการแสดงรายชื่อลูกจ้าง สำหรับกิจการที่มิได้อยู่ในบังคับตามพระราชบัญญัติคุ้มครองแรงงาน พ.ศ. 2541 (สกล.๓/๑) ท้ายระเบียบนี้ และเมื่อนายจ้างได้ดำเนินการดังกล่าวแล้วให้ถือว่าลูกจ้างได้จ่ายเงินสะสมแล้วตั้งแต่วันที่นายจ้างหัก</a:t>
            </a:r>
            <a:r>
              <a:rPr lang="th-TH" dirty="0" smtClean="0">
                <a:latin typeface="Cordia New" pitchFamily="34" charset="-34"/>
              </a:rPr>
              <a:t>ค่าจ้าง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นายจ้างนำเงินสะสมในส่วนของลูกจ้างซึ่งเป็นสมาชิกกองทุนที่ได้หักไว้และเงินสมทบในส่วนของนายจ้างพร้อมทั้งยื่นแบบรายการแสดงรายชื่อลูกจ้างส่งให้แก่สำนักงาน ภายในวันที่ 15 ของเดือนถัดจากเดือนที่มีการหักเงินสะสมไว้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1825" indent="-457200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กรณีนายจ้างไม่จ่ายค่าจ้างตามกำหนดเวลาที่ต้องจ่าย ให้นายจ้างมีหน้าที่นำส่งเงินสะสมให้แก่ลูกจ้างซึ่งเป็นสมาชิกกองทุน โดยถือเสมือนว่ามีการจ่ายค่าจ้าง</a:t>
            </a:r>
            <a:r>
              <a:rPr lang="th-TH" dirty="0" smtClean="0">
                <a:latin typeface="Cordia New" pitchFamily="34" charset="-34"/>
              </a:rPr>
              <a:t>แล้ว</a:t>
            </a:r>
          </a:p>
          <a:p>
            <a:pPr marL="631825" indent="-457200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กรณีนายจ้างไม่นำส่งเงินสะสมในส่วนของลูกจ้างซึ่งเป็นสมาชิกกองทุนหรือเงินสมทบในส่วนของนายจ้าง หรือส่งไม่ครบจำนวนภายในเวลาที่กำหนด ต้องจ่ายเงินเพิ่มในอัตราร้อยละ 5 ต่อเดือนของจำนวนเงินสะสมและ/หรือเงินสมทบที่นายจ้างยังมิได้นำส่งหรือของจำนวนเงินสะสมและ/หรือเงินสมทบที่ยังขาดอยู่ นับแต่วันถัดจากวันที่ต้องนำส่งเงินสะสมและ/หรือเงินสมทบ สำหรับเศษของเดือนถ้าถึง 15 วันหรือกว่านั้นให้นับเป็น 1 เดือน ถ้าน้อยกว่านั้นให้ปัด</a:t>
            </a:r>
            <a:r>
              <a:rPr lang="th-TH" dirty="0" smtClean="0">
                <a:latin typeface="Cordia New" pitchFamily="34" charset="-34"/>
              </a:rPr>
              <a:t>ทิ้ง</a:t>
            </a:r>
          </a:p>
        </p:txBody>
      </p:sp>
    </p:spTree>
    <p:extLst>
      <p:ext uri="{BB962C8B-B14F-4D97-AF65-F5344CB8AC3E}">
        <p14:creationId xmlns:p14="http://schemas.microsoft.com/office/powerpoint/2010/main" val="1064000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1825" indent="-457200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กรณี</a:t>
            </a:r>
            <a:r>
              <a:rPr lang="th-TH" dirty="0">
                <a:latin typeface="Cordia New" pitchFamily="34" charset="-34"/>
              </a:rPr>
              <a:t>ที่นายจ้างมิได้หักค่าจ้างของลูกจ้างซึ่งเป็นสมาชิกกองทุนหรือหักไว้แล้ว แต่ยังไม่ครบจำนวน ให้นายจ้างรับผิดใช้เงินที่ต้องส่งเป็นเงินสะสมในส่วนของลูกจ้างเต็มจำนวน และต้องจ่ายเพิ่มในเงินจำนวนนี้นับแต่วันถัดจากวันที่ต้องนำส่งเงินสะสม และในกรณีเช่นว่านี้สิทธิที่ลูกจ้างซึ่งเป็นสมาชิกกองทุนพึงได้รับคงมีเสมือนว่าลูกจ้างได้ส่งเงินสะสม</a:t>
            </a:r>
            <a:r>
              <a:rPr lang="th-TH" dirty="0" smtClean="0">
                <a:latin typeface="Cordia New" pitchFamily="34" charset="-34"/>
              </a:rPr>
              <a:t>แล้ว</a:t>
            </a:r>
          </a:p>
          <a:p>
            <a:pPr marL="631825" indent="-457200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กรณีที่นายจ้างไม่นำส่งเงินสะสม เงินสมทบหรือนำส่งไม่ครบตามกำหนด ให้พนักงานตรวจแรงงานมีคำเตือนเป็นหนังสือ ให้นายจ้างนำเงินสะสมและ/หรือเงินสมทบที่ค้างชำระและเงินเพิ่มมาชำระภายในกำหนดไม่น้อยกว่า 30 วันนับแต่วันที่ได้รับหนังสือนั้น</a:t>
            </a:r>
            <a:endParaRPr lang="th-TH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06034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5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1825" indent="-457200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กรณีที่นายจ้างนำส่งเงินสะสมในส่วนของลูกจ้างหรือเงินสมทบในส่วนของนายจ้างเกินจำนวนที่ต้องชำระ ให้นายจ้างมีสิทธินำเงินสะสมในส่วนที่เกินไปนั้นมาหักจากจำนวนเงินที่ต้องนำส่งให้สำนักงานในงวดถัดไป หรือนายจ้าง หรือลูกจ้าง หรือบุคคลผู้มีสิทธิได้รับเงินอาจยื่นคำร้องขอรับเงินในส่วนทีเกินคืนได้ภายใน 1 ปี นับแต่วันที่ได้รับแจ้งจากสำนักงาน</a:t>
            </a:r>
          </a:p>
          <a:p>
            <a:pPr marL="174625"/>
            <a:r>
              <a:rPr lang="th-TH" dirty="0" smtClean="0">
                <a:latin typeface="Cordia New" pitchFamily="34" charset="-34"/>
              </a:rPr>
              <a:t>	การ</a:t>
            </a:r>
            <a:r>
              <a:rPr lang="th-TH" dirty="0">
                <a:latin typeface="Cordia New" pitchFamily="34" charset="-34"/>
              </a:rPr>
              <a:t>นำเงินสะสมในส่วนของลูกจ้าง หรือเงินสมทบในส่วนของนายจ้าง ส่วนที่เกินไปหักจากจำนวนเงินที่ต้องนำส่งในงวดถัดไป การยื่นคำร้องขอรับเงินในส่วนที่เกินคืน และการหักค่าใช้จ่ายที่เกิดขึ้นให้เป็นไปตามที่คณะกรรมการกำหนด</a:t>
            </a:r>
            <a:endParaRPr lang="th-TH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79398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6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2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595</Words>
  <Application>Microsoft Office PowerPoint</Application>
  <PresentationFormat>On-screen Show (4:3)</PresentationFormat>
  <Paragraphs>44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Angsana New</vt:lpstr>
      <vt:lpstr>Arial</vt:lpstr>
      <vt:lpstr>Calibri</vt:lpstr>
      <vt:lpstr>Cordia New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Acer</cp:lastModifiedBy>
  <cp:revision>116</cp:revision>
  <dcterms:created xsi:type="dcterms:W3CDTF">2021-09-20T08:12:31Z</dcterms:created>
  <dcterms:modified xsi:type="dcterms:W3CDTF">2024-11-27T09:35:22Z</dcterms:modified>
</cp:coreProperties>
</file>